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4"/>
  </p:sldMasterIdLst>
  <p:notesMasterIdLst>
    <p:notesMasterId r:id="rId18"/>
  </p:notesMasterIdLst>
  <p:sldIdLst>
    <p:sldId id="256" r:id="rId5"/>
    <p:sldId id="258" r:id="rId6"/>
    <p:sldId id="261" r:id="rId7"/>
    <p:sldId id="262" r:id="rId8"/>
    <p:sldId id="259" r:id="rId9"/>
    <p:sldId id="260" r:id="rId10"/>
    <p:sldId id="263" r:id="rId11"/>
    <p:sldId id="264" r:id="rId12"/>
    <p:sldId id="265" r:id="rId13"/>
    <p:sldId id="268" r:id="rId14"/>
    <p:sldId id="269" r:id="rId15"/>
    <p:sldId id="266" r:id="rId16"/>
    <p:sldId id="267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>
      <p:cViewPr varScale="1">
        <p:scale>
          <a:sx n="65" d="100"/>
          <a:sy n="65" d="100"/>
        </p:scale>
        <p:origin x="138" y="90"/>
      </p:cViewPr>
      <p:guideLst/>
    </p:cSldViewPr>
  </p:slideViewPr>
  <p:outlineViewPr>
    <p:cViewPr>
      <p:scale>
        <a:sx n="33" d="100"/>
        <a:sy n="33" d="100"/>
      </p:scale>
      <p:origin x="0" y="-76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3200D-E15D-4C9D-9CB4-DCE1DAEB5316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57865-C8BC-4D3E-9605-FF119484BB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0671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7865-C8BC-4D3E-9605-FF119484BB5D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4620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7865-C8BC-4D3E-9605-FF119484BB5D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8280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7865-C8BC-4D3E-9605-FF119484BB5D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552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7865-C8BC-4D3E-9605-FF119484BB5D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3409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57865-C8BC-4D3E-9605-FF119484BB5D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153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A11C-A8A0-4C6A-A6C7-B83F356DBF50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D9BD-1E58-48B5-B0F8-DB0789F9F6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3722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A11C-A8A0-4C6A-A6C7-B83F356DBF50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D9BD-1E58-48B5-B0F8-DB0789F9F6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24270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A11C-A8A0-4C6A-A6C7-B83F356DBF50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D9BD-1E58-48B5-B0F8-DB0789F9F6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300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A11C-A8A0-4C6A-A6C7-B83F356DBF50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D9BD-1E58-48B5-B0F8-DB0789F9F6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204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A11C-A8A0-4C6A-A6C7-B83F356DBF50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D9BD-1E58-48B5-B0F8-DB0789F9F6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331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A11C-A8A0-4C6A-A6C7-B83F356DBF50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D9BD-1E58-48B5-B0F8-DB0789F9F6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9966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A11C-A8A0-4C6A-A6C7-B83F356DBF50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D9BD-1E58-48B5-B0F8-DB0789F9F6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5293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A11C-A8A0-4C6A-A6C7-B83F356DBF50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D9BD-1E58-48B5-B0F8-DB0789F9F6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5860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A11C-A8A0-4C6A-A6C7-B83F356DBF50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D9BD-1E58-48B5-B0F8-DB0789F9F6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1620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A11C-A8A0-4C6A-A6C7-B83F356DBF50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D9BD-1E58-48B5-B0F8-DB0789F9F6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2094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8A11C-A8A0-4C6A-A6C7-B83F356DBF50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D9BD-1E58-48B5-B0F8-DB0789F9F6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835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8A11C-A8A0-4C6A-A6C7-B83F356DBF50}" type="datetimeFigureOut">
              <a:rPr lang="pl-PL" smtClean="0"/>
              <a:t>25.05.2020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3D9BD-1E58-48B5-B0F8-DB0789F9F6DA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EE8"/>
              </a:clrFrom>
              <a:clrTo>
                <a:srgbClr val="FFFE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73" y="30980"/>
            <a:ext cx="4006782" cy="86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 rot="334226">
            <a:off x="3548338" y="5586073"/>
            <a:ext cx="6046045" cy="1173134"/>
          </a:xfrm>
        </p:spPr>
        <p:txBody>
          <a:bodyPr>
            <a:normAutofit/>
          </a:bodyPr>
          <a:lstStyle/>
          <a:p>
            <a:pPr algn="ctr"/>
            <a:r>
              <a:rPr lang="pl-PL" sz="6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Ucz się u nas!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971799" y="0"/>
            <a:ext cx="5455921" cy="959191"/>
          </a:xfrm>
        </p:spPr>
        <p:txBody>
          <a:bodyPr>
            <a:noAutofit/>
          </a:bodyPr>
          <a:lstStyle/>
          <a:p>
            <a:pPr lvl="0" algn="ctr"/>
            <a:r>
              <a:rPr lang="pl-PL" sz="5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Technik elektryk</a:t>
            </a:r>
          </a:p>
        </p:txBody>
      </p:sp>
      <p:sp>
        <p:nvSpPr>
          <p:cNvPr id="11" name="Podtytuł 2"/>
          <p:cNvSpPr txBox="1">
            <a:spLocks/>
          </p:cNvSpPr>
          <p:nvPr/>
        </p:nvSpPr>
        <p:spPr>
          <a:xfrm>
            <a:off x="-423588" y="1078337"/>
            <a:ext cx="5605187" cy="11771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Wingdings" panose="05000000000000000000" pitchFamily="2" charset="2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Wingdings" panose="05000000000000000000" pitchFamily="2" charset="2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pl-PL" sz="3600" b="1" i="1" dirty="0">
                <a:solidFill>
                  <a:srgbClr val="FFFF00"/>
                </a:solidFill>
              </a:rPr>
              <a:t>Rekrutacja na rok szkolny </a:t>
            </a:r>
            <a:r>
              <a:rPr lang="pl-PL" sz="4400" b="1" i="1" dirty="0">
                <a:solidFill>
                  <a:srgbClr val="FFFF00"/>
                </a:solidFill>
              </a:rPr>
              <a:t>2020/2021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481" y="1308708"/>
            <a:ext cx="2061824" cy="262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7959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59847" y="-22117"/>
            <a:ext cx="7025506" cy="1025013"/>
          </a:xfrm>
        </p:spPr>
        <p:txBody>
          <a:bodyPr>
            <a:normAutofit/>
          </a:bodyPr>
          <a:lstStyle/>
          <a:p>
            <a:r>
              <a:rPr lang="pl-PL" sz="5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Dlaczego technik elektryk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53023" y="919311"/>
            <a:ext cx="10018713" cy="14994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2800" b="1" i="1" dirty="0">
                <a:solidFill>
                  <a:srgbClr val="002060"/>
                </a:solidFill>
                <a:latin typeface="Garamond" panose="02020404030301010803" pitchFamily="18" charset="0"/>
              </a:rPr>
              <a:t>Nauka w naszym technikum to przede wszystkim przygotowanie </a:t>
            </a:r>
            <a:br>
              <a:rPr lang="pl-PL" sz="2800" b="1" i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r>
              <a:rPr lang="pl-PL" sz="2800" b="1" i="1" dirty="0">
                <a:solidFill>
                  <a:srgbClr val="002060"/>
                </a:solidFill>
                <a:latin typeface="Garamond" panose="02020404030301010803" pitchFamily="18" charset="0"/>
              </a:rPr>
              <a:t>do wykonywania pracy w zawodzie elektryka, </a:t>
            </a:r>
            <a:br>
              <a:rPr lang="pl-PL" sz="2800" b="1" i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r>
              <a:rPr lang="pl-PL" sz="2800" b="1" i="1" dirty="0">
                <a:solidFill>
                  <a:srgbClr val="002060"/>
                </a:solidFill>
                <a:latin typeface="Garamond" panose="02020404030301010803" pitchFamily="18" charset="0"/>
              </a:rPr>
              <a:t>ale także przygotowanie do egzaminów w zakresie dwóch kwalifikacji: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1" t="1936" r="8925"/>
          <a:stretch/>
        </p:blipFill>
        <p:spPr>
          <a:xfrm rot="20486878">
            <a:off x="639121" y="2859358"/>
            <a:ext cx="3437930" cy="3595633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5" t="13802" r="7243" b="16926"/>
          <a:stretch/>
        </p:blipFill>
        <p:spPr>
          <a:xfrm rot="11741963">
            <a:off x="5242236" y="3082764"/>
            <a:ext cx="6445775" cy="318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9560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7485" y="250722"/>
            <a:ext cx="11842954" cy="1460091"/>
          </a:xfrm>
        </p:spPr>
        <p:txBody>
          <a:bodyPr>
            <a:normAutofit/>
          </a:bodyPr>
          <a:lstStyle/>
          <a:p>
            <a:r>
              <a:rPr lang="pl-PL" sz="4000" b="0" i="0" u="none" strike="noStrike" kern="1200" cap="none" baseline="0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KWALIFIKACJA EE.05</a:t>
            </a:r>
          </a:p>
          <a:p>
            <a:r>
              <a:rPr lang="pl-PL" sz="2800" b="0" i="0" u="none" strike="noStrike" kern="1200" cap="none" baseline="0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Montaż, uruchamianie i konserwacja instalacji, maszyn i urządzeń elektrycznych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7485" y="1710813"/>
            <a:ext cx="11842954" cy="1713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Pomożemy Ci jak:</a:t>
            </a:r>
          </a:p>
          <a:p>
            <a:pPr marL="628650" lvl="1" indent="-342900">
              <a:buFont typeface="Courier New" panose="02070309020205020404" pitchFamily="49" charset="0"/>
              <a:buChar char="o"/>
            </a:pPr>
            <a:r>
              <a:rPr lang="pl-PL" dirty="0"/>
              <a:t>prawidłowo i bezpiecznie eksploatować maszyny, urządzenia oraz instalacje elektryczne,</a:t>
            </a:r>
          </a:p>
          <a:p>
            <a:pPr marL="628650" lvl="1" indent="-342900">
              <a:buFont typeface="Courier New" panose="02070309020205020404" pitchFamily="49" charset="0"/>
              <a:buChar char="o"/>
            </a:pPr>
            <a:r>
              <a:rPr lang="pl-PL" dirty="0"/>
              <a:t>wykrywać i usuwać awarie w instalacjach elektrycznych,</a:t>
            </a:r>
          </a:p>
          <a:p>
            <a:pPr marL="628650" lvl="1" indent="-342900">
              <a:buFont typeface="Courier New" panose="02070309020205020404" pitchFamily="49" charset="0"/>
              <a:buChar char="o"/>
            </a:pPr>
            <a:r>
              <a:rPr lang="pl-PL" dirty="0"/>
              <a:t>programować sterowniki PLC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" t="20215" r="8763" b="37634"/>
          <a:stretch/>
        </p:blipFill>
        <p:spPr>
          <a:xfrm>
            <a:off x="3823765" y="3784436"/>
            <a:ext cx="8185355" cy="289068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t="26393" r="63135" b="34018"/>
          <a:stretch/>
        </p:blipFill>
        <p:spPr>
          <a:xfrm>
            <a:off x="147485" y="3556821"/>
            <a:ext cx="3259393" cy="265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9354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33" t="5926" r="18889" b="5482"/>
          <a:stretch/>
        </p:blipFill>
        <p:spPr>
          <a:xfrm>
            <a:off x="61583" y="3606307"/>
            <a:ext cx="3158719" cy="3190733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2543" y="0"/>
            <a:ext cx="12069457" cy="1752599"/>
          </a:xfrm>
        </p:spPr>
        <p:txBody>
          <a:bodyPr>
            <a:normAutofit/>
          </a:bodyPr>
          <a:lstStyle/>
          <a:p>
            <a:r>
              <a:rPr lang="pl-PL" sz="4800" b="0" i="0" u="none" strike="noStrike" kern="1200" cap="none" baseline="0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KWALIFIKACJA EE.26. </a:t>
            </a:r>
            <a:br>
              <a:rPr lang="pl-PL" sz="4800" b="0" i="0" u="none" strike="noStrike" kern="1200" cap="none" baseline="0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</a:br>
            <a:r>
              <a:rPr lang="pl-PL" sz="3600" b="0" i="0" u="none" strike="noStrike" kern="1200" cap="none" baseline="0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ea typeface="+mj-ea"/>
                <a:cs typeface="+mj-cs"/>
              </a:rPr>
              <a:t>Eksploatacja maszyn, urządzeń i instalacji elektrycznych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042722" y="1538748"/>
            <a:ext cx="9370502" cy="326922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pl-PL" sz="3600" dirty="0"/>
              <a:t>Pomożemy Ci jak:</a:t>
            </a:r>
          </a:p>
          <a:p>
            <a:pPr>
              <a:lnSpc>
                <a:spcPct val="14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dirty="0"/>
              <a:t>	dbać o bezpieczeństwo podczas pracy</a:t>
            </a:r>
          </a:p>
          <a:p>
            <a:pPr>
              <a:lnSpc>
                <a:spcPct val="14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dirty="0"/>
              <a:t>	korzystać z przyrządów pomiarowych</a:t>
            </a:r>
          </a:p>
          <a:p>
            <a:pPr>
              <a:lnSpc>
                <a:spcPct val="14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dirty="0"/>
              <a:t>	działają maszyny elektryczne, takie jak silniki elektryczne, transformatory</a:t>
            </a:r>
          </a:p>
          <a:p>
            <a:pPr>
              <a:lnSpc>
                <a:spcPct val="14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dirty="0"/>
              <a:t>	podłączać i uruchamiać maszyny elektryczne oraz dbać o prawidłową ich pracę</a:t>
            </a:r>
          </a:p>
          <a:p>
            <a:pPr>
              <a:lnSpc>
                <a:spcPct val="14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dirty="0"/>
              <a:t>	dobierać elementy i zabezpieczenia instalacji elektrycznych</a:t>
            </a:r>
          </a:p>
          <a:p>
            <a:pPr>
              <a:lnSpc>
                <a:spcPct val="14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dirty="0"/>
              <a:t>	budować i konserwować instalacje elektryczne</a:t>
            </a:r>
          </a:p>
          <a:p>
            <a:pPr>
              <a:lnSpc>
                <a:spcPct val="14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pl-PL" dirty="0"/>
              <a:t>	budować inteligentne instalacje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1" t="24848" r="10889" b="8255"/>
          <a:stretch/>
        </p:blipFill>
        <p:spPr>
          <a:xfrm>
            <a:off x="7660640" y="4562780"/>
            <a:ext cx="4307840" cy="211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5399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663677"/>
            <a:ext cx="11060573" cy="1435509"/>
          </a:xfrm>
        </p:spPr>
        <p:txBody>
          <a:bodyPr>
            <a:noAutofit/>
          </a:bodyPr>
          <a:lstStyle/>
          <a:p>
            <a:r>
              <a:rPr lang="pl-PL" sz="3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Absolwent szkoły kształcącej w zawodzie </a:t>
            </a:r>
            <a:r>
              <a:rPr lang="pl-PL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technik elektryk </a:t>
            </a:r>
            <a:r>
              <a:rPr lang="pl-PL" sz="3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zostaje przygotowany do wykonywania następujących zadań zawodowych: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44208" r="59616" b="4985"/>
          <a:stretch/>
        </p:blipFill>
        <p:spPr>
          <a:xfrm>
            <a:off x="8922775" y="3333138"/>
            <a:ext cx="3170903" cy="34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-147483" y="2133598"/>
            <a:ext cx="9070258" cy="3578944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dirty="0"/>
              <a:t>Każdy z nas korzysta ze zdobyczy nowoczesnych technologii. Budujemy nowoczesne domy, </a:t>
            </a:r>
            <a:br>
              <a:rPr lang="pl-PL" sz="1600" dirty="0"/>
            </a:br>
            <a:r>
              <a:rPr lang="pl-PL" sz="1600" dirty="0"/>
              <a:t>w których coraz częściej mamy do czynienia z automatycznymi procesami.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dirty="0"/>
              <a:t>Aby te wszystkie urządzenia mogły działać potrzebują prądu elektrycznego. </a:t>
            </a:r>
            <a:br>
              <a:rPr lang="pl-PL" sz="1600" dirty="0"/>
            </a:br>
            <a:r>
              <a:rPr lang="pl-PL" sz="1600" dirty="0"/>
              <a:t>Należy go najpierw wytworzyć w elektrowni, potem transportować, a następnie przyłączyć urządzenia </a:t>
            </a:r>
            <a:br>
              <a:rPr lang="pl-PL" sz="1600" dirty="0"/>
            </a:br>
            <a:r>
              <a:rPr lang="pl-PL" sz="1600" dirty="0"/>
              <a:t>oraz je uruchomić. </a:t>
            </a:r>
            <a:br>
              <a:rPr lang="pl-PL" sz="1600" dirty="0"/>
            </a:br>
            <a:r>
              <a:rPr lang="pl-PL" sz="1800" b="1" dirty="0">
                <a:solidFill>
                  <a:srgbClr val="002060"/>
                </a:solidFill>
              </a:rPr>
              <a:t>Tu pojawia się pole działania technika elektryka.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dirty="0"/>
              <a:t>To profil o szerokim zakresie wiedzy obejmującej takie dziedziny jak elektrotechnika, maszyny elektryczne - transformatory, silniki, instalacje elektryczne również inteligentne instalacje </a:t>
            </a:r>
            <a:br>
              <a:rPr lang="pl-PL" sz="1600" dirty="0"/>
            </a:br>
            <a:r>
              <a:rPr lang="pl-PL" sz="1600" dirty="0"/>
              <a:t>oraz układy automatyki - sterowniki programowalne.</a:t>
            </a:r>
          </a:p>
        </p:txBody>
      </p:sp>
    </p:spTree>
    <p:extLst>
      <p:ext uri="{BB962C8B-B14F-4D97-AF65-F5344CB8AC3E}">
        <p14:creationId xmlns:p14="http://schemas.microsoft.com/office/powerpoint/2010/main" val="114798372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19875" y="-22119"/>
            <a:ext cx="3770859" cy="1113504"/>
          </a:xfrm>
        </p:spPr>
        <p:txBody>
          <a:bodyPr>
            <a:normAutofit/>
          </a:bodyPr>
          <a:lstStyle/>
          <a:p>
            <a:r>
              <a:rPr lang="pl-PL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Kariera zawodowa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047138"/>
            <a:ext cx="11267049" cy="4144296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dirty="0"/>
              <a:t>Pracę znajdziesz w zakładach: wytwarzających, przetwarzających i przesyłających energię elektryczną (elektrownie i zakłady energetyczne), </a:t>
            </a:r>
          </a:p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dirty="0"/>
              <a:t>Eksploatujących energię elektryczną (huty, przemysł wydobywczy, transport kolejowy i wodny, gospodarka komunalna), </a:t>
            </a:r>
          </a:p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dirty="0"/>
              <a:t>Produkujących maszyny i urządzenia elektroenergetyczne oraz sprzęt elektryczny powszechnego użytku (w tym zakłady rzemieślnicze), </a:t>
            </a:r>
          </a:p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dirty="0"/>
              <a:t>Budowlanych zajmujących się montażem i konserwacją instalacji elektrycznych,</a:t>
            </a:r>
          </a:p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dirty="0"/>
              <a:t>W zakładach zajmujących się montażem i konserwacją maszyn elektrycznych,</a:t>
            </a:r>
          </a:p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dirty="0"/>
              <a:t>W firmach naprawiających sprzęt elektryczny, w zakładach usługowych i naprawczych sprzętu gospodarstwa domowego,</a:t>
            </a:r>
          </a:p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dirty="0"/>
              <a:t>W firmach projektujących i montujących instalacje alarmowe oraz zajmujących się sprzedażą osprzętu elektrycznego,</a:t>
            </a:r>
          </a:p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l-PL" dirty="0"/>
              <a:t>Możesz także prowadzić własną działalność gospodarczą.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74" y="5514924"/>
            <a:ext cx="11739715" cy="12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3735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" t="1720" r="2114"/>
          <a:stretch/>
        </p:blipFill>
        <p:spPr>
          <a:xfrm>
            <a:off x="8669760" y="4199235"/>
            <a:ext cx="3470787" cy="255008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18312" y="1378976"/>
            <a:ext cx="4827998" cy="1319981"/>
          </a:xfrm>
        </p:spPr>
        <p:txBody>
          <a:bodyPr>
            <a:noAutofit/>
          </a:bodyPr>
          <a:lstStyle/>
          <a:p>
            <a:pPr algn="ctr"/>
            <a:r>
              <a:rPr lang="pl-PL" sz="5400" b="0" i="1" u="none" strike="noStrike" kern="1200" cap="none" baseline="0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Proponujemy Wam </a:t>
            </a:r>
            <a:br>
              <a:rPr lang="pl-PL" sz="5400" b="0" i="1" u="none" strike="noStrike" kern="1200" cap="none" baseline="0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</a:br>
            <a:r>
              <a:rPr lang="pl-PL" sz="5400" b="0" i="1" u="none" strike="noStrike" kern="1200" cap="none" baseline="0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w naszej szkole:</a:t>
            </a:r>
            <a:endParaRPr lang="pl-PL" sz="5400" i="1" dirty="0">
              <a:latin typeface="Garamond" panose="02020404030301010803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474" y="3492914"/>
            <a:ext cx="9046034" cy="3365086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l-PL" sz="2400" dirty="0"/>
              <a:t>pracownie elektryczne wyposażone w nowoczesny sprzęt pomiarowy: </a:t>
            </a:r>
            <a:br>
              <a:rPr lang="pl-PL" sz="2400" dirty="0"/>
            </a:br>
            <a:r>
              <a:rPr lang="pl-PL" sz="2400" dirty="0"/>
              <a:t>multimetry cyfrowe, cyfrowe woltomierze, amperomierze, watomierze, analizatory sieci, oscyloskopy i przekształtniki napięć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l-PL" sz="2400" dirty="0"/>
              <a:t>naukę programowania sterowników programowalnych wielu znanych </a:t>
            </a:r>
            <a:br>
              <a:rPr lang="pl-PL" sz="2400" dirty="0"/>
            </a:br>
            <a:r>
              <a:rPr lang="pl-PL" sz="2400" dirty="0"/>
              <a:t>firm: Schneider </a:t>
            </a:r>
            <a:r>
              <a:rPr lang="pl-PL" sz="2400" dirty="0" err="1"/>
              <a:t>Electric</a:t>
            </a:r>
            <a:r>
              <a:rPr lang="pl-PL" sz="2400" dirty="0"/>
              <a:t>, </a:t>
            </a:r>
            <a:r>
              <a:rPr lang="pl-PL" sz="2400" dirty="0" err="1"/>
              <a:t>Moeller</a:t>
            </a:r>
            <a:r>
              <a:rPr lang="pl-PL" sz="2400" dirty="0"/>
              <a:t>, Siemens, Arduino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l-PL" sz="2400" dirty="0"/>
              <a:t>język angielski zawodowy i drugi język obcy do wyboru: 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dirty="0"/>
              <a:t> francuski, niemiecki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" t="5469" r="3723"/>
          <a:stretch/>
        </p:blipFill>
        <p:spPr>
          <a:xfrm>
            <a:off x="0" y="1"/>
            <a:ext cx="6105832" cy="348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4769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t="8172" b="16989"/>
          <a:stretch/>
        </p:blipFill>
        <p:spPr>
          <a:xfrm>
            <a:off x="5900135" y="3177243"/>
            <a:ext cx="6231039" cy="3600000"/>
          </a:xfrm>
          <a:prstGeom prst="rect">
            <a:avLst/>
          </a:prstGeom>
        </p:spPr>
      </p:pic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2315497" y="5094162"/>
            <a:ext cx="3406877" cy="1325563"/>
          </a:xfrm>
        </p:spPr>
        <p:txBody>
          <a:bodyPr>
            <a:normAutofit/>
          </a:bodyPr>
          <a:lstStyle/>
          <a:p>
            <a:pPr algn="ctr"/>
            <a:r>
              <a:rPr lang="pl-PL" sz="6000" b="0" i="1" u="none" strike="noStrike" kern="1200" cap="none" baseline="0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Sala i119</a:t>
            </a:r>
            <a:endParaRPr lang="pl-PL" sz="5400" i="1" dirty="0">
              <a:latin typeface="Garamond" panose="02020404030301010803" pitchFamily="18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8" b="18279"/>
          <a:stretch/>
        </p:blipFill>
        <p:spPr>
          <a:xfrm>
            <a:off x="80235" y="1025257"/>
            <a:ext cx="6406043" cy="3420000"/>
          </a:xfrm>
          <a:prstGeom prst="rect">
            <a:avLst/>
          </a:prstGeom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19666" y="-83572"/>
            <a:ext cx="76101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60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Klasopracownie elektryczne:</a:t>
            </a:r>
            <a:endParaRPr lang="pl-PL" sz="5400" i="1" dirty="0">
              <a:latin typeface="Garamond" panose="02020404030301010803" pitchFamily="18" charset="0"/>
            </a:endParaRPr>
          </a:p>
        </p:txBody>
      </p:sp>
      <p:sp>
        <p:nvSpPr>
          <p:cNvPr id="8" name="Tytuł 1"/>
          <p:cNvSpPr txBox="1">
            <a:spLocks/>
          </p:cNvSpPr>
          <p:nvPr/>
        </p:nvSpPr>
        <p:spPr>
          <a:xfrm>
            <a:off x="6182000" y="1091241"/>
            <a:ext cx="39900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60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Sala i117</a:t>
            </a:r>
            <a:endParaRPr lang="pl-PL" sz="5400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70128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7850" b="12689"/>
          <a:stretch/>
        </p:blipFill>
        <p:spPr>
          <a:xfrm>
            <a:off x="7241457" y="1215748"/>
            <a:ext cx="4465265" cy="2520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8495" y="25914"/>
            <a:ext cx="3807542" cy="785249"/>
          </a:xfrm>
        </p:spPr>
        <p:txBody>
          <a:bodyPr>
            <a:noAutofit/>
          </a:bodyPr>
          <a:lstStyle/>
          <a:p>
            <a:r>
              <a:rPr lang="pl-PL" sz="60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Nasze prace:</a:t>
            </a:r>
            <a:endParaRPr lang="pl-PL" sz="6000" dirty="0">
              <a:latin typeface="Garamond" panose="02020404030301010803" pitchFamily="18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1" t="2580" r="5861" b="15699"/>
          <a:stretch/>
        </p:blipFill>
        <p:spPr>
          <a:xfrm>
            <a:off x="8119816" y="3978000"/>
            <a:ext cx="4047160" cy="288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3" t="2086" r="5865" b="1205"/>
          <a:stretch/>
        </p:blipFill>
        <p:spPr>
          <a:xfrm>
            <a:off x="3027109" y="870155"/>
            <a:ext cx="3844527" cy="252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0" t="38930" r="27505" b="17082"/>
          <a:stretch/>
        </p:blipFill>
        <p:spPr>
          <a:xfrm>
            <a:off x="2717396" y="3966271"/>
            <a:ext cx="5062499" cy="270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9" t="11398" r="18807" b="12473"/>
          <a:stretch/>
        </p:blipFill>
        <p:spPr>
          <a:xfrm>
            <a:off x="185112" y="1289488"/>
            <a:ext cx="2340000" cy="470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65073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92510" y="247138"/>
            <a:ext cx="10515600" cy="991727"/>
          </a:xfrm>
        </p:spPr>
        <p:txBody>
          <a:bodyPr/>
          <a:lstStyle/>
          <a:p>
            <a:r>
              <a:rPr lang="pl-PL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Nasze prace – programowanie Arduino: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3" b="26845"/>
          <a:stretch/>
        </p:blipFill>
        <p:spPr>
          <a:xfrm>
            <a:off x="2492207" y="1297440"/>
            <a:ext cx="3720505" cy="32400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1" b="24760"/>
          <a:stretch/>
        </p:blipFill>
        <p:spPr>
          <a:xfrm>
            <a:off x="92013" y="3164195"/>
            <a:ext cx="3265624" cy="3600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5" t="4468" r="22781" b="3924"/>
          <a:stretch/>
        </p:blipFill>
        <p:spPr>
          <a:xfrm>
            <a:off x="5904473" y="3194675"/>
            <a:ext cx="3643671" cy="360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2" t="4643" r="6975"/>
          <a:stretch/>
        </p:blipFill>
        <p:spPr>
          <a:xfrm>
            <a:off x="8092069" y="1023120"/>
            <a:ext cx="405065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2870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3718729" cy="2130480"/>
          </a:xfrm>
        </p:spPr>
        <p:txBody>
          <a:bodyPr>
            <a:noAutofit/>
          </a:bodyPr>
          <a:lstStyle/>
          <a:p>
            <a:pPr algn="ctr"/>
            <a:r>
              <a:rPr lang="pl-PL" sz="54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Nasze prace:</a:t>
            </a:r>
            <a:br>
              <a:rPr lang="pl-PL" sz="54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</a:br>
            <a:br>
              <a:rPr lang="pl-PL" sz="18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</a:br>
            <a:r>
              <a:rPr lang="pl-PL" sz="54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Film mp4</a:t>
            </a:r>
            <a:endParaRPr lang="pl-PL" sz="5400" dirty="0"/>
          </a:p>
        </p:txBody>
      </p:sp>
      <p:pic>
        <p:nvPicPr>
          <p:cNvPr id="4" name="PZS2 2020-05-19_23-04-39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41059" y="187593"/>
            <a:ext cx="3495353" cy="6213207"/>
          </a:xfr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691039" y="2812256"/>
            <a:ext cx="2895600" cy="23780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60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Robot Mobilny </a:t>
            </a:r>
          </a:p>
          <a:p>
            <a:pPr algn="ctr"/>
            <a:r>
              <a:rPr lang="pl-PL" sz="60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3-kołowy</a:t>
            </a:r>
            <a:endParaRPr lang="pl-PL" sz="6000" dirty="0"/>
          </a:p>
        </p:txBody>
      </p:sp>
      <p:sp>
        <p:nvSpPr>
          <p:cNvPr id="7" name="Tytuł 1"/>
          <p:cNvSpPr txBox="1">
            <a:spLocks/>
          </p:cNvSpPr>
          <p:nvPr/>
        </p:nvSpPr>
        <p:spPr>
          <a:xfrm>
            <a:off x="7990832" y="2456786"/>
            <a:ext cx="2895600" cy="2378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54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Drukarka 3D</a:t>
            </a:r>
            <a:endParaRPr lang="pl-PL" sz="5400" dirty="0"/>
          </a:p>
        </p:txBody>
      </p:sp>
    </p:spTree>
    <p:extLst>
      <p:ext uri="{BB962C8B-B14F-4D97-AF65-F5344CB8AC3E}">
        <p14:creationId xmlns:p14="http://schemas.microsoft.com/office/powerpoint/2010/main" val="19648899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5027" y="0"/>
            <a:ext cx="7760107" cy="903236"/>
          </a:xfrm>
        </p:spPr>
        <p:txBody>
          <a:bodyPr>
            <a:noAutofit/>
          </a:bodyPr>
          <a:lstStyle/>
          <a:p>
            <a:r>
              <a:rPr lang="pl-PL" sz="48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Lekcje z czeskimi nauczycielami:</a:t>
            </a:r>
            <a:endParaRPr lang="pl-PL" sz="4800" dirty="0">
              <a:latin typeface="Garamond" panose="02020404030301010803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" t="12537" b="7184"/>
          <a:stretch/>
        </p:blipFill>
        <p:spPr>
          <a:xfrm>
            <a:off x="250721" y="1047136"/>
            <a:ext cx="5934820" cy="32400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9" t="20895" r="6537"/>
          <a:stretch/>
        </p:blipFill>
        <p:spPr>
          <a:xfrm>
            <a:off x="6297558" y="2450828"/>
            <a:ext cx="5692877" cy="4195773"/>
          </a:xfrm>
          <a:prstGeom prst="rect">
            <a:avLst/>
          </a:prstGeom>
        </p:spPr>
      </p:pic>
      <p:sp>
        <p:nvSpPr>
          <p:cNvPr id="6" name="Tytuł 1"/>
          <p:cNvSpPr txBox="1">
            <a:spLocks/>
          </p:cNvSpPr>
          <p:nvPr/>
        </p:nvSpPr>
        <p:spPr>
          <a:xfrm>
            <a:off x="556047" y="4386792"/>
            <a:ext cx="5324168" cy="242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0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Klasa 1 </a:t>
            </a:r>
          </a:p>
          <a:p>
            <a:pPr algn="ctr"/>
            <a:r>
              <a:rPr lang="pl-PL" sz="40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Technik elektryk </a:t>
            </a:r>
          </a:p>
          <a:p>
            <a:pPr algn="ctr"/>
            <a:r>
              <a:rPr lang="pl-PL" sz="40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podczas programowania ARDUINO</a:t>
            </a:r>
            <a:endParaRPr lang="pl-PL" sz="4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21024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0630" y="58996"/>
            <a:ext cx="6676867" cy="1548580"/>
          </a:xfrm>
        </p:spPr>
        <p:txBody>
          <a:bodyPr>
            <a:noAutofit/>
          </a:bodyPr>
          <a:lstStyle/>
          <a:p>
            <a:pPr algn="ctr"/>
            <a:r>
              <a:rPr lang="pl-PL" sz="48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Serdecznie zapraszamy </a:t>
            </a:r>
            <a:br>
              <a:rPr lang="pl-PL" sz="48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</a:br>
            <a:r>
              <a:rPr lang="pl-PL" sz="4800" i="1" dirty="0">
                <a:ln w="3175" cmpd="sng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na rok szkolny 2020/2021</a:t>
            </a:r>
            <a:endParaRPr lang="pl-PL" sz="4800" dirty="0">
              <a:latin typeface="Garamond" panose="02020404030301010803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50428" y="1548579"/>
            <a:ext cx="6725264" cy="4984955"/>
          </a:xfrm>
        </p:spPr>
        <p:txBody>
          <a:bodyPr>
            <a:noAutofit/>
          </a:bodyPr>
          <a:lstStyle/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pl-P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Powiatowy Zespół Szkół nr 2 im. Karola Miarki </a:t>
            </a:r>
          </a:p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pl-P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w Pszczynie</a:t>
            </a:r>
            <a:endParaRPr lang="pl-PL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pl-PL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Technikum nr 3</a:t>
            </a:r>
            <a:br>
              <a:rPr lang="pl-PL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</a:br>
            <a:r>
              <a:rPr lang="pl-PL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Branżowa Szkoła I Stopnia Nr 2</a:t>
            </a:r>
            <a:br>
              <a:rPr lang="pl-PL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</a:br>
            <a:r>
              <a:rPr lang="pl-PL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IV Liceum Ogólnokształcące</a:t>
            </a:r>
          </a:p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pl-P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ul. Szymanowskiego 12 43-200 Pszczyna</a:t>
            </a:r>
            <a:br>
              <a:rPr lang="pl-P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</a:br>
            <a:endParaRPr lang="pl-PL" sz="10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pl-P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E-mail: sekretariat@pzs2pszczyna.pl</a:t>
            </a:r>
            <a:endParaRPr lang="pl-PL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pl-P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Telefon / fax:</a:t>
            </a:r>
            <a:r>
              <a:rPr lang="pl-PL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pl-P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322-103-739</a:t>
            </a:r>
            <a:r>
              <a:rPr lang="pl-PL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   </a:t>
            </a:r>
            <a:r>
              <a:rPr lang="pl-P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322-104-733</a:t>
            </a:r>
            <a:endParaRPr lang="pl-PL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2" y="2470501"/>
            <a:ext cx="5641666" cy="373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3178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8DE5B37C81E6A48980440D6FF5AF403" ma:contentTypeVersion="5" ma:contentTypeDescription="Utwórz nowy dokument." ma:contentTypeScope="" ma:versionID="ead54cabef9a809ba23104ae07dbbc3b">
  <xsd:schema xmlns:xsd="http://www.w3.org/2001/XMLSchema" xmlns:xs="http://www.w3.org/2001/XMLSchema" xmlns:p="http://schemas.microsoft.com/office/2006/metadata/properties" xmlns:ns2="eabe59be-2e3c-405f-9f30-b2745091ea16" xmlns:ns3="21633c97-f11c-4d4f-ba60-a7d4e2554d8a" targetNamespace="http://schemas.microsoft.com/office/2006/metadata/properties" ma:root="true" ma:fieldsID="b54ae86deee70de5f6a29c9bcc4ae6f3" ns2:_="" ns3:_="">
    <xsd:import namespace="eabe59be-2e3c-405f-9f30-b2745091ea16"/>
    <xsd:import namespace="21633c97-f11c-4d4f-ba60-a7d4e2554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be59be-2e3c-405f-9f30-b2745091ea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633c97-f11c-4d4f-ba60-a7d4e2554d8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960EF0-95AD-4700-B39C-E2F7DC0159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D3F68E-4810-48F0-83E1-BB2BB75AFD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be59be-2e3c-405f-9f30-b2745091ea16"/>
    <ds:schemaRef ds:uri="21633c97-f11c-4d4f-ba60-a7d4e2554d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5C6FCF-C600-438E-971E-29AC1FEEA47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3816</TotalTime>
  <Words>272</Words>
  <Application>Microsoft Office PowerPoint</Application>
  <PresentationFormat>Panoramiczny</PresentationFormat>
  <Paragraphs>63</Paragraphs>
  <Slides>13</Slides>
  <Notes>5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Motyw pakietu Office</vt:lpstr>
      <vt:lpstr>Ucz się u nas!</vt:lpstr>
      <vt:lpstr>Dlaczego technik elektryk</vt:lpstr>
      <vt:lpstr>KWALIFIKACJA EE.05 Montaż, uruchamianie i konserwacja instalacji, maszyn i urządzeń elektrycznych</vt:lpstr>
      <vt:lpstr>KWALIFIKACJA EE.26.  Eksploatacja maszyn, urządzeń i instalacji elektrycznych</vt:lpstr>
      <vt:lpstr>Absolwent szkoły kształcącej w zawodzie technik elektryk zostaje przygotowany do wykonywania następujących zadań zawodowych:</vt:lpstr>
      <vt:lpstr>Kariera zawodowa</vt:lpstr>
      <vt:lpstr>Proponujemy Wam  w naszej szkole:</vt:lpstr>
      <vt:lpstr>Sala i119</vt:lpstr>
      <vt:lpstr>Nasze prace:</vt:lpstr>
      <vt:lpstr>Nasze prace – programowanie Arduino:</vt:lpstr>
      <vt:lpstr>Nasze prace:  Film mp4</vt:lpstr>
      <vt:lpstr>Lekcje z czeskimi nauczycielami:</vt:lpstr>
      <vt:lpstr>Serdecznie zapraszamy  na rok szkolny 2020/2021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Ucz się u nas!  Technik elektryk</dc:title>
  <dc:creator>Dariusz Klamer</dc:creator>
  <cp:lastModifiedBy>Dariusz Klamer</cp:lastModifiedBy>
  <cp:revision>57</cp:revision>
  <dcterms:created xsi:type="dcterms:W3CDTF">2020-05-13T21:46:41Z</dcterms:created>
  <dcterms:modified xsi:type="dcterms:W3CDTF">2020-05-25T19:55:08Z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0x010100E8DE5B37C81E6A48980440D6FF5AF403</vt:lpwstr>
  </property>
</Properties>
</file>